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T Serif"/>
      <p:regular r:id="rId30"/>
      <p:bold r:id="rId31"/>
      <p:italic r:id="rId32"/>
      <p:boldItalic r:id="rId33"/>
    </p:embeddedFont>
    <p:embeddedFont>
      <p:font typeface="Old Standard TT"/>
      <p:regular r:id="rId34"/>
      <p:bold r:id="rId35"/>
      <p: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erif-bold.fntdata"/><Relationship Id="rId30" Type="http://schemas.openxmlformats.org/officeDocument/2006/relationships/font" Target="fonts/PTSerif-regular.fntdata"/><Relationship Id="rId11" Type="http://schemas.openxmlformats.org/officeDocument/2006/relationships/slide" Target="slides/slide6.xml"/><Relationship Id="rId33" Type="http://schemas.openxmlformats.org/officeDocument/2006/relationships/font" Target="fonts/PTSerif-boldItalic.fntdata"/><Relationship Id="rId10" Type="http://schemas.openxmlformats.org/officeDocument/2006/relationships/slide" Target="slides/slide5.xml"/><Relationship Id="rId32" Type="http://schemas.openxmlformats.org/officeDocument/2006/relationships/font" Target="fonts/PTSerif-italic.fntdata"/><Relationship Id="rId13" Type="http://schemas.openxmlformats.org/officeDocument/2006/relationships/slide" Target="slides/slide8.xml"/><Relationship Id="rId35" Type="http://schemas.openxmlformats.org/officeDocument/2006/relationships/font" Target="fonts/OldStandardTT-bold.fntdata"/><Relationship Id="rId12" Type="http://schemas.openxmlformats.org/officeDocument/2006/relationships/slide" Target="slides/slide7.xml"/><Relationship Id="rId34" Type="http://schemas.openxmlformats.org/officeDocument/2006/relationships/font" Target="fonts/OldStandardTT-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ldStandardT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totext.com/knowledgehub/fundamentals/dikw-pyramid/#:~:text=The%20DIKW%20Pyramid%20represents%20the,and%20adds%20value%20to%20i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fordecisions.com/data-visualization-vs-information-visualization/#:~:text=Data%20visualization%20is%20for%20identifying,the%20aftereffect%20of%20such%20examinations" TargetMode="External"/><Relationship Id="rId3" Type="http://schemas.openxmlformats.org/officeDocument/2006/relationships/hyperlink" Target="https://data.humdata.org/dataviz-guide/design-principle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463d4b63c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463d4b63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70defacb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70defacb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63d4b63c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463d4b63c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Tableau</a:t>
            </a:r>
            <a:endParaRPr/>
          </a:p>
          <a:p>
            <a:pPr indent="0" lvl="0" marL="0" rtl="0" algn="l">
              <a:spcBef>
                <a:spcPts val="0"/>
              </a:spcBef>
              <a:spcAft>
                <a:spcPts val="0"/>
              </a:spcAft>
              <a:buNone/>
            </a:pPr>
            <a:r>
              <a:rPr lang="en"/>
              <a:t>Python Plotly</a:t>
            </a:r>
            <a:endParaRPr/>
          </a:p>
          <a:p>
            <a:pPr indent="0" lvl="0" marL="0" rtl="0" algn="l">
              <a:spcBef>
                <a:spcPts val="0"/>
              </a:spcBef>
              <a:spcAft>
                <a:spcPts val="0"/>
              </a:spcAft>
              <a:buClr>
                <a:schemeClr val="dk1"/>
              </a:buClr>
              <a:buSzPts val="1100"/>
              <a:buFont typeface="Arial"/>
              <a:buNone/>
            </a:pPr>
            <a:r>
              <a:rPr lang="en"/>
              <a:t>Oracle OBIEE</a:t>
            </a:r>
            <a:endParaRPr/>
          </a:p>
          <a:p>
            <a:pPr indent="0" lvl="0" marL="0" rtl="0" algn="l">
              <a:spcBef>
                <a:spcPts val="0"/>
              </a:spcBef>
              <a:spcAft>
                <a:spcPts val="0"/>
              </a:spcAft>
              <a:buClr>
                <a:schemeClr val="dk1"/>
              </a:buClr>
              <a:buSzPts val="1100"/>
              <a:buFont typeface="Arial"/>
              <a:buNone/>
            </a:pPr>
            <a:r>
              <a:rPr lang="en"/>
              <a:t>Microsoft PowerBI</a:t>
            </a:r>
            <a:endParaRPr/>
          </a:p>
          <a:p>
            <a:pPr indent="0" lvl="0" marL="0" rtl="0" algn="l">
              <a:spcBef>
                <a:spcPts val="0"/>
              </a:spcBef>
              <a:spcAft>
                <a:spcPts val="0"/>
              </a:spcAft>
              <a:buClr>
                <a:schemeClr val="dk1"/>
              </a:buClr>
              <a:buSzPts val="1100"/>
              <a:buFont typeface="Arial"/>
              <a:buNone/>
            </a:pPr>
            <a:r>
              <a:rPr lang="en"/>
              <a:t>SAS Visual Analytics</a:t>
            </a:r>
            <a:endParaRPr/>
          </a:p>
          <a:p>
            <a:pPr indent="0" lvl="0" marL="0" rtl="0" algn="l">
              <a:spcBef>
                <a:spcPts val="0"/>
              </a:spcBef>
              <a:spcAft>
                <a:spcPts val="0"/>
              </a:spcAft>
              <a:buNone/>
            </a:pPr>
            <a:r>
              <a:rPr lang="en"/>
              <a:t>Watson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70defacb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70defacb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63d4b63c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63d4b63c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463d4b63c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463d4b63c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70defacb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70defacb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63d4b63c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63d4b63c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463d4b63c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463d4b63c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463d4b63c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463d4b63cf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d746ab831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d746ab831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463d4b63c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463d4b63c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the source at </a:t>
            </a:r>
            <a:r>
              <a:rPr lang="en" u="sng">
                <a:solidFill>
                  <a:schemeClr val="hlink"/>
                </a:solidFill>
                <a:hlinkClick r:id="rId2"/>
              </a:rPr>
              <a:t>https://www.ontotext.com/knowledgehub/fundamentals/dikw-pyramid/#:~:text=The%20DIKW%20Pyramid%20represents%20the,and%20adds%20value%20to%20it</a:t>
            </a:r>
            <a:r>
              <a:rPr lang="en"/>
              <a:t>.</a:t>
            </a:r>
            <a:endParaRPr/>
          </a:p>
          <a:p>
            <a:pPr indent="0" lvl="0" marL="0" rtl="0" algn="l">
              <a:spcBef>
                <a:spcPts val="0"/>
              </a:spcBef>
              <a:spcAft>
                <a:spcPts val="0"/>
              </a:spcAft>
              <a:buNone/>
            </a:pPr>
            <a:r>
              <a:t/>
            </a:r>
            <a:endParaRPr/>
          </a:p>
          <a:p>
            <a:pPr indent="0" lvl="0" marL="0" marR="0" rtl="0" algn="l">
              <a:lnSpc>
                <a:spcPct val="130000"/>
              </a:lnSpc>
              <a:spcBef>
                <a:spcPts val="1000"/>
              </a:spcBef>
              <a:spcAft>
                <a:spcPts val="0"/>
              </a:spcAft>
              <a:buClr>
                <a:schemeClr val="dk1"/>
              </a:buClr>
              <a:buSzPts val="1100"/>
              <a:buFont typeface="Arial"/>
              <a:buNone/>
            </a:pPr>
            <a:r>
              <a:rPr lang="en">
                <a:solidFill>
                  <a:schemeClr val="dk1"/>
                </a:solidFill>
                <a:latin typeface="PT Serif"/>
                <a:ea typeface="PT Serif"/>
                <a:cs typeface="PT Serif"/>
                <a:sym typeface="PT Serif"/>
              </a:rPr>
              <a:t>Data: Data is a collection of facts in a raw or unorganized form such as numbers or characters. However, without context, data can mean little.</a:t>
            </a:r>
            <a:endParaRPr>
              <a:solidFill>
                <a:schemeClr val="dk1"/>
              </a:solidFill>
              <a:latin typeface="PT Serif"/>
              <a:ea typeface="PT Serif"/>
              <a:cs typeface="PT Serif"/>
              <a:sym typeface="PT Serif"/>
            </a:endParaRPr>
          </a:p>
          <a:p>
            <a:pPr indent="0" lvl="0" marL="0" marR="0" rtl="0" algn="l">
              <a:lnSpc>
                <a:spcPct val="130000"/>
              </a:lnSpc>
              <a:spcBef>
                <a:spcPts val="1000"/>
              </a:spcBef>
              <a:spcAft>
                <a:spcPts val="0"/>
              </a:spcAft>
              <a:buClr>
                <a:schemeClr val="dk1"/>
              </a:buClr>
              <a:buSzPts val="1100"/>
              <a:buFont typeface="Arial"/>
              <a:buNone/>
            </a:pPr>
            <a:r>
              <a:t/>
            </a:r>
            <a:endParaRPr>
              <a:solidFill>
                <a:schemeClr val="dk1"/>
              </a:solidFill>
              <a:latin typeface="PT Serif"/>
              <a:ea typeface="PT Serif"/>
              <a:cs typeface="PT Serif"/>
              <a:sym typeface="PT Serif"/>
            </a:endParaRPr>
          </a:p>
          <a:p>
            <a:pPr indent="0" lvl="0" marL="0" marR="0" rtl="0" algn="l">
              <a:lnSpc>
                <a:spcPct val="130000"/>
              </a:lnSpc>
              <a:spcBef>
                <a:spcPts val="1000"/>
              </a:spcBef>
              <a:spcAft>
                <a:spcPts val="0"/>
              </a:spcAft>
              <a:buClr>
                <a:schemeClr val="dk1"/>
              </a:buClr>
              <a:buSzPts val="1100"/>
              <a:buFont typeface="Arial"/>
              <a:buNone/>
            </a:pPr>
            <a:r>
              <a:rPr lang="en">
                <a:solidFill>
                  <a:schemeClr val="dk1"/>
                </a:solidFill>
                <a:latin typeface="PT Serif"/>
                <a:ea typeface="PT Serif"/>
                <a:cs typeface="PT Serif"/>
                <a:sym typeface="PT Serif"/>
              </a:rPr>
              <a:t>Information: This is data that has been “cleaned” of errors and further processed in a way that makes it easier to measure, visualize and analyze for a specific purpose. By asking relevant questions about ‘who’, ‘what’, ‘when’, ‘where’, etc., we can derive valuable information from the data and make it more useful for us. But when we get to the question of  ‘how’, this is what makes the leap from information to knowledge.</a:t>
            </a:r>
            <a:endParaRPr>
              <a:solidFill>
                <a:schemeClr val="dk1"/>
              </a:solidFill>
              <a:latin typeface="PT Serif"/>
              <a:ea typeface="PT Serif"/>
              <a:cs typeface="PT Serif"/>
              <a:sym typeface="PT Serif"/>
            </a:endParaRPr>
          </a:p>
          <a:p>
            <a:pPr indent="0" lvl="0" marL="0" marR="0" rtl="0" algn="l">
              <a:lnSpc>
                <a:spcPct val="130000"/>
              </a:lnSpc>
              <a:spcBef>
                <a:spcPts val="1000"/>
              </a:spcBef>
              <a:spcAft>
                <a:spcPts val="0"/>
              </a:spcAft>
              <a:buClr>
                <a:schemeClr val="dk1"/>
              </a:buClr>
              <a:buSzPts val="1100"/>
              <a:buFont typeface="Arial"/>
              <a:buNone/>
            </a:pPr>
            <a:r>
              <a:rPr lang="en">
                <a:solidFill>
                  <a:schemeClr val="dk1"/>
                </a:solidFill>
                <a:latin typeface="PT Serif"/>
                <a:ea typeface="PT Serif"/>
                <a:cs typeface="PT Serif"/>
                <a:sym typeface="PT Serif"/>
              </a:rPr>
              <a:t>Knowledge: “How” is the information, derived from the collected data, relevant to our goals? “How” are the pieces of this information connected to other pieces to add more meaning and value? And, maybe most importantly, “how” can we apply the information to achieve our goal?</a:t>
            </a:r>
            <a:endParaRPr>
              <a:solidFill>
                <a:schemeClr val="dk1"/>
              </a:solidFill>
              <a:latin typeface="PT Serif"/>
              <a:ea typeface="PT Serif"/>
              <a:cs typeface="PT Serif"/>
              <a:sym typeface="PT Serif"/>
            </a:endParaRPr>
          </a:p>
          <a:p>
            <a:pPr indent="0" lvl="0" marL="0" marR="0" rtl="0" algn="l">
              <a:lnSpc>
                <a:spcPct val="130000"/>
              </a:lnSpc>
              <a:spcBef>
                <a:spcPts val="1000"/>
              </a:spcBef>
              <a:spcAft>
                <a:spcPts val="0"/>
              </a:spcAft>
              <a:buClr>
                <a:schemeClr val="dk1"/>
              </a:buClr>
              <a:buSzPts val="1100"/>
              <a:buFont typeface="Arial"/>
              <a:buNone/>
            </a:pPr>
            <a:r>
              <a:rPr lang="en">
                <a:solidFill>
                  <a:schemeClr val="dk1"/>
                </a:solidFill>
                <a:latin typeface="PT Serif"/>
                <a:ea typeface="PT Serif"/>
                <a:cs typeface="PT Serif"/>
                <a:sym typeface="PT Serif"/>
              </a:rPr>
              <a:t>Actionable insight or wisdom: We must answer questions such as ‘why do something’ and ‘what is best’. In other words, wisdom is knowledge applied in action.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63d4b63c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63d4b63c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63d4b63c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63d4b63c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63d4b63cf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463d4b63c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463d4b63c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463d4b63c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63d4b63c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463d4b63c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463d4b63c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463d4b63c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https://www.analyticsfordecisions.com/data-visualization-vs-information-visualization/#:~:text=Data%20visualization%20is%20for%20identifying,the%20aftereffect%20of%20such%20examinations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https://data.humdata.org/dataviz-guide/design-principles/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463d4b63c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463d4b63c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463d4b63c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463d4b63c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470defac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470defac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463d4b63c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463d4b63c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463d4b63c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463d4b63c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470defacb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470defacb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public.tableau.com/en-us/s/resources" TargetMode="External"/><Relationship Id="rId4" Type="http://schemas.openxmlformats.org/officeDocument/2006/relationships/hyperlink" Target="https://public.tableau.com/app/discover" TargetMode="External"/><Relationship Id="rId9" Type="http://schemas.openxmlformats.org/officeDocument/2006/relationships/hyperlink" Target="https://communities.sas.com/t5/SAS-Visual-Analytics-Gallery/tkb-p/vagallery" TargetMode="External"/><Relationship Id="rId5" Type="http://schemas.openxmlformats.org/officeDocument/2006/relationships/hyperlink" Target="https://public.tableau.com/app/profile/addis.ashenafi/viz/Bikesharing-Dashboard/NYCBikesharingData" TargetMode="External"/><Relationship Id="rId6" Type="http://schemas.openxmlformats.org/officeDocument/2006/relationships/hyperlink" Target="https://plotly.com/python/" TargetMode="External"/><Relationship Id="rId7" Type="http://schemas.openxmlformats.org/officeDocument/2006/relationships/hyperlink" Target="https://dash.gallery/Portal/" TargetMode="External"/><Relationship Id="rId8" Type="http://schemas.openxmlformats.org/officeDocument/2006/relationships/hyperlink" Target="https://dash.gallery/self-driv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947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4900">
                <a:solidFill>
                  <a:schemeClr val="lt1"/>
                </a:solidFill>
                <a:latin typeface="Verdana"/>
                <a:ea typeface="Verdana"/>
                <a:cs typeface="Verdana"/>
                <a:sym typeface="Verdana"/>
              </a:rPr>
              <a:t>What &amp; Why </a:t>
            </a:r>
            <a:endParaRPr sz="4900">
              <a:solidFill>
                <a:schemeClr val="lt1"/>
              </a:solidFill>
              <a:latin typeface="Verdana"/>
              <a:ea typeface="Verdana"/>
              <a:cs typeface="Verdana"/>
              <a:sym typeface="Verdana"/>
            </a:endParaRPr>
          </a:p>
          <a:p>
            <a:pPr indent="0" lvl="0" marL="0" rtl="0" algn="ctr">
              <a:lnSpc>
                <a:spcPct val="115000"/>
              </a:lnSpc>
              <a:spcBef>
                <a:spcPts val="300"/>
              </a:spcBef>
              <a:spcAft>
                <a:spcPts val="300"/>
              </a:spcAft>
              <a:buNone/>
            </a:pPr>
            <a:r>
              <a:rPr lang="en" sz="4900">
                <a:solidFill>
                  <a:schemeClr val="lt1"/>
                </a:solidFill>
                <a:latin typeface="Verdana"/>
                <a:ea typeface="Verdana"/>
                <a:cs typeface="Verdana"/>
                <a:sym typeface="Verdana"/>
              </a:rPr>
              <a:t>Visual Analytics?</a:t>
            </a:r>
            <a:endParaRPr sz="4900">
              <a:solidFill>
                <a:schemeClr val="lt1"/>
              </a:solidFill>
              <a:latin typeface="Verdana"/>
              <a:ea typeface="Verdana"/>
              <a:cs typeface="Verdana"/>
              <a:sym typeface="Verdana"/>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Dr.Bilgic</a:t>
            </a:r>
            <a:endParaRPr/>
          </a:p>
        </p:txBody>
      </p:sp>
      <p:pic>
        <p:nvPicPr>
          <p:cNvPr id="61" name="Google Shape;61;p13"/>
          <p:cNvPicPr preferRelativeResize="0"/>
          <p:nvPr/>
        </p:nvPicPr>
        <p:blipFill>
          <a:blip r:embed="rId3">
            <a:alphaModFix/>
          </a:blip>
          <a:stretch>
            <a:fillRect/>
          </a:stretch>
        </p:blipFill>
        <p:spPr>
          <a:xfrm>
            <a:off x="8460924" y="4448649"/>
            <a:ext cx="639775" cy="639775"/>
          </a:xfrm>
          <a:prstGeom prst="rect">
            <a:avLst/>
          </a:prstGeom>
          <a:noFill/>
          <a:ln>
            <a:noFill/>
          </a:ln>
        </p:spPr>
      </p:pic>
      <p:sp>
        <p:nvSpPr>
          <p:cNvPr id="62" name="Google Shape;62;p13"/>
          <p:cNvSpPr txBox="1"/>
          <p:nvPr/>
        </p:nvSpPr>
        <p:spPr>
          <a:xfrm>
            <a:off x="2441425" y="130213"/>
            <a:ext cx="44742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Old Standard TT"/>
                <a:ea typeface="Old Standard TT"/>
                <a:cs typeface="Old Standard TT"/>
                <a:sym typeface="Old Standard TT"/>
              </a:rPr>
              <a:t>ISTE-782</a:t>
            </a:r>
            <a:endParaRPr sz="2400">
              <a:latin typeface="Old Standard TT"/>
              <a:ea typeface="Old Standard TT"/>
              <a:cs typeface="Old Standard TT"/>
              <a:sym typeface="Old Standard TT"/>
            </a:endParaRPr>
          </a:p>
          <a:p>
            <a:pPr indent="0" lvl="0" marL="0" rtl="0" algn="ctr">
              <a:spcBef>
                <a:spcPts val="0"/>
              </a:spcBef>
              <a:spcAft>
                <a:spcPts val="0"/>
              </a:spcAft>
              <a:buNone/>
            </a:pPr>
            <a:r>
              <a:rPr lang="en" sz="2400">
                <a:latin typeface="Old Standard TT"/>
                <a:ea typeface="Old Standard TT"/>
                <a:cs typeface="Old Standard TT"/>
                <a:sym typeface="Old Standard TT"/>
              </a:rPr>
              <a:t>VISUAL ANALYTICS</a:t>
            </a:r>
            <a:endParaRPr sz="2400">
              <a:latin typeface="Old Standard TT"/>
              <a:ea typeface="Old Standard TT"/>
              <a:cs typeface="Old Standard TT"/>
              <a:sym typeface="Old Standard TT"/>
            </a:endParaRPr>
          </a:p>
          <a:p>
            <a:pPr indent="0" lvl="0" marL="0" rtl="0" algn="ctr">
              <a:spcBef>
                <a:spcPts val="0"/>
              </a:spcBef>
              <a:spcAft>
                <a:spcPts val="0"/>
              </a:spcAft>
              <a:buNone/>
            </a:pPr>
            <a:r>
              <a:t/>
            </a:r>
            <a:endParaRPr sz="2400">
              <a:latin typeface="Old Standard TT"/>
              <a:ea typeface="Old Standard TT"/>
              <a:cs typeface="Old Standard TT"/>
              <a:sym typeface="Old Standard TT"/>
            </a:endParaRPr>
          </a:p>
          <a:p>
            <a:pPr indent="0" lvl="0" marL="0" rtl="0" algn="ctr">
              <a:spcBef>
                <a:spcPts val="0"/>
              </a:spcBef>
              <a:spcAft>
                <a:spcPts val="0"/>
              </a:spcAft>
              <a:buNone/>
            </a:pPr>
            <a:r>
              <a:t/>
            </a:r>
            <a:endParaRPr sz="2400">
              <a:latin typeface="Old Standard TT"/>
              <a:ea typeface="Old Standard TT"/>
              <a:cs typeface="Old Standard TT"/>
              <a:sym typeface="Old Standard TT"/>
            </a:endParaRPr>
          </a:p>
        </p:txBody>
      </p:sp>
      <p:pic>
        <p:nvPicPr>
          <p:cNvPr id="63" name="Google Shape;63;p13"/>
          <p:cNvPicPr preferRelativeResize="0"/>
          <p:nvPr/>
        </p:nvPicPr>
        <p:blipFill>
          <a:blip r:embed="rId4">
            <a:alphaModFix/>
          </a:blip>
          <a:stretch>
            <a:fillRect/>
          </a:stretch>
        </p:blipFill>
        <p:spPr>
          <a:xfrm>
            <a:off x="0" y="0"/>
            <a:ext cx="2497226" cy="1697800"/>
          </a:xfrm>
          <a:prstGeom prst="rect">
            <a:avLst/>
          </a:prstGeom>
          <a:noFill/>
          <a:ln>
            <a:noFill/>
          </a:ln>
        </p:spPr>
      </p:pic>
      <p:pic>
        <p:nvPicPr>
          <p:cNvPr id="64" name="Google Shape;64;p13"/>
          <p:cNvPicPr preferRelativeResize="0"/>
          <p:nvPr/>
        </p:nvPicPr>
        <p:blipFill>
          <a:blip r:embed="rId5">
            <a:alphaModFix/>
          </a:blip>
          <a:stretch>
            <a:fillRect/>
          </a:stretch>
        </p:blipFill>
        <p:spPr>
          <a:xfrm>
            <a:off x="6836978" y="40125"/>
            <a:ext cx="2307025" cy="1657675"/>
          </a:xfrm>
          <a:prstGeom prst="rect">
            <a:avLst/>
          </a:prstGeom>
          <a:noFill/>
          <a:ln>
            <a:noFill/>
          </a:ln>
        </p:spPr>
      </p:pic>
      <p:pic>
        <p:nvPicPr>
          <p:cNvPr id="65" name="Google Shape;65;p13"/>
          <p:cNvPicPr preferRelativeResize="0"/>
          <p:nvPr/>
        </p:nvPicPr>
        <p:blipFill>
          <a:blip r:embed="rId6">
            <a:alphaModFix/>
          </a:blip>
          <a:stretch>
            <a:fillRect/>
          </a:stretch>
        </p:blipFill>
        <p:spPr>
          <a:xfrm>
            <a:off x="3122625" y="3766492"/>
            <a:ext cx="2649052" cy="13219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2010, rapid developments in …</a:t>
            </a:r>
            <a:endParaRPr/>
          </a:p>
        </p:txBody>
      </p:sp>
      <p:sp>
        <p:nvSpPr>
          <p:cNvPr id="135" name="Google Shape;135;p22"/>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DS</a:t>
            </a:r>
            <a:endParaRPr sz="2000"/>
          </a:p>
          <a:p>
            <a:pPr indent="-355600" lvl="0" marL="457200" rtl="0" algn="l">
              <a:spcBef>
                <a:spcPts val="0"/>
              </a:spcBef>
              <a:spcAft>
                <a:spcPts val="0"/>
              </a:spcAft>
              <a:buSzPts val="2000"/>
              <a:buChar char="●"/>
            </a:pPr>
            <a:r>
              <a:rPr lang="en" sz="2000"/>
              <a:t>ML</a:t>
            </a:r>
            <a:endParaRPr sz="2000"/>
          </a:p>
          <a:p>
            <a:pPr indent="-355600" lvl="0" marL="457200" rtl="0" algn="l">
              <a:spcBef>
                <a:spcPts val="0"/>
              </a:spcBef>
              <a:spcAft>
                <a:spcPts val="0"/>
              </a:spcAft>
              <a:buSzPts val="2000"/>
              <a:buChar char="●"/>
            </a:pPr>
            <a:r>
              <a:rPr lang="en" sz="2000"/>
              <a:t>Deep Learning</a:t>
            </a:r>
            <a:endParaRPr sz="2000"/>
          </a:p>
          <a:p>
            <a:pPr indent="-355600" lvl="0" marL="457200" rtl="0" algn="l">
              <a:spcBef>
                <a:spcPts val="0"/>
              </a:spcBef>
              <a:spcAft>
                <a:spcPts val="0"/>
              </a:spcAft>
              <a:buSzPts val="2000"/>
              <a:buChar char="●"/>
            </a:pPr>
            <a:r>
              <a:rPr lang="en" sz="2000"/>
              <a:t>Text/NLP</a:t>
            </a:r>
            <a:endParaRPr sz="2000"/>
          </a:p>
        </p:txBody>
      </p:sp>
      <p:sp>
        <p:nvSpPr>
          <p:cNvPr id="136" name="Google Shape;136;p22"/>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2"/>
          <p:cNvPicPr preferRelativeResize="0"/>
          <p:nvPr/>
        </p:nvPicPr>
        <p:blipFill>
          <a:blip r:embed="rId3">
            <a:alphaModFix/>
          </a:blip>
          <a:stretch>
            <a:fillRect/>
          </a:stretch>
        </p:blipFill>
        <p:spPr>
          <a:xfrm>
            <a:off x="5228225" y="1171675"/>
            <a:ext cx="3801200" cy="3896850"/>
          </a:xfrm>
          <a:prstGeom prst="rect">
            <a:avLst/>
          </a:prstGeom>
          <a:noFill/>
          <a:ln>
            <a:noFill/>
          </a:ln>
        </p:spPr>
      </p:pic>
      <p:pic>
        <p:nvPicPr>
          <p:cNvPr id="138" name="Google Shape;138;p22"/>
          <p:cNvPicPr preferRelativeResize="0"/>
          <p:nvPr/>
        </p:nvPicPr>
        <p:blipFill>
          <a:blip r:embed="rId4">
            <a:alphaModFix/>
          </a:blip>
          <a:stretch>
            <a:fillRect/>
          </a:stretch>
        </p:blipFill>
        <p:spPr>
          <a:xfrm>
            <a:off x="211113" y="2752488"/>
            <a:ext cx="4562475" cy="218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a:t>
            </a:r>
            <a:endParaRPr/>
          </a:p>
        </p:txBody>
      </p:sp>
      <p:sp>
        <p:nvSpPr>
          <p:cNvPr id="144" name="Google Shape;144;p23"/>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Exploration, exploitation, storytelling, r</a:t>
            </a:r>
            <a:r>
              <a:rPr lang="en"/>
              <a:t>elationship discovery</a:t>
            </a:r>
            <a:endParaRPr/>
          </a:p>
          <a:p>
            <a:pPr indent="-317500" lvl="0" marL="457200" rtl="0" algn="l">
              <a:spcBef>
                <a:spcPts val="0"/>
              </a:spcBef>
              <a:spcAft>
                <a:spcPts val="0"/>
              </a:spcAft>
              <a:buSzPts val="1400"/>
              <a:buChar char="●"/>
            </a:pPr>
            <a:r>
              <a:rPr lang="en"/>
              <a:t>Interact: Interactive interface of </a:t>
            </a:r>
            <a:r>
              <a:rPr lang="en"/>
              <a:t>visualization, not static design. Select, reconfigure, pan, brush, dig, connect</a:t>
            </a:r>
            <a:endParaRPr/>
          </a:p>
          <a:p>
            <a:pPr indent="-317500" lvl="0" marL="457200" rtl="0" algn="l">
              <a:spcBef>
                <a:spcPts val="0"/>
              </a:spcBef>
              <a:spcAft>
                <a:spcPts val="0"/>
              </a:spcAft>
              <a:buSzPts val="1400"/>
              <a:buChar char="●"/>
            </a:pPr>
            <a:r>
              <a:rPr lang="en"/>
              <a:t>Software</a:t>
            </a:r>
            <a:endParaRPr/>
          </a:p>
          <a:p>
            <a:pPr indent="-317500" lvl="0" marL="457200" rtl="0" algn="l">
              <a:spcBef>
                <a:spcPts val="0"/>
              </a:spcBef>
              <a:spcAft>
                <a:spcPts val="0"/>
              </a:spcAft>
              <a:buSzPts val="1400"/>
              <a:buChar char="●"/>
            </a:pPr>
            <a:r>
              <a:rPr lang="en"/>
              <a:t>Big data, multiple data types handling: scaling, </a:t>
            </a:r>
            <a:endParaRPr/>
          </a:p>
          <a:p>
            <a:pPr indent="-317500" lvl="0" marL="457200" rtl="0" algn="l">
              <a:spcBef>
                <a:spcPts val="0"/>
              </a:spcBef>
              <a:spcAft>
                <a:spcPts val="0"/>
              </a:spcAft>
              <a:buSzPts val="1400"/>
              <a:buChar char="●"/>
            </a:pPr>
            <a:r>
              <a:rPr lang="en"/>
              <a:t>Data Mining/Machine Learning employed: grouping, data reduction, outlier detection, DL </a:t>
            </a:r>
            <a:endParaRPr/>
          </a:p>
          <a:p>
            <a:pPr indent="-317500" lvl="0" marL="457200" rtl="0" algn="l">
              <a:spcBef>
                <a:spcPts val="0"/>
              </a:spcBef>
              <a:spcAft>
                <a:spcPts val="0"/>
              </a:spcAft>
              <a:buSzPts val="1400"/>
              <a:buChar char="●"/>
            </a:pPr>
            <a:r>
              <a:rPr lang="en"/>
              <a:t>Combine strengths of both human and machine/electronic data processing</a:t>
            </a:r>
            <a:endParaRPr/>
          </a:p>
          <a:p>
            <a:pPr indent="-317500" lvl="0" marL="457200" rtl="0" algn="l">
              <a:spcBef>
                <a:spcPts val="0"/>
              </a:spcBef>
              <a:spcAft>
                <a:spcPts val="0"/>
              </a:spcAft>
              <a:buSzPts val="1400"/>
              <a:buChar char="●"/>
            </a:pPr>
            <a:r>
              <a:rPr lang="en"/>
              <a:t>More…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45" name="Google Shape;145;p23"/>
          <p:cNvSpPr txBox="1"/>
          <p:nvPr>
            <p:ph idx="2" type="body"/>
          </p:nvPr>
        </p:nvSpPr>
        <p:spPr>
          <a:xfrm>
            <a:off x="4832400" y="1287475"/>
            <a:ext cx="3999900" cy="32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MOST POPULAR DATA VISUALIZATION SOFTWARE as of 2022?</a:t>
            </a:r>
            <a:endParaRPr/>
          </a:p>
          <a:p>
            <a:pPr indent="0" lvl="0" marL="0" rtl="0" algn="l">
              <a:spcBef>
                <a:spcPts val="1600"/>
              </a:spcBef>
              <a:spcAft>
                <a:spcPts val="1600"/>
              </a:spcAft>
              <a:buNone/>
            </a:pPr>
            <a:r>
              <a:rPr lang="en"/>
              <a:t>Not R</a:t>
            </a:r>
            <a:endParaRPr/>
          </a:p>
        </p:txBody>
      </p:sp>
      <p:pic>
        <p:nvPicPr>
          <p:cNvPr id="146" name="Google Shape;146;p23"/>
          <p:cNvPicPr preferRelativeResize="0"/>
          <p:nvPr/>
        </p:nvPicPr>
        <p:blipFill>
          <a:blip r:embed="rId3">
            <a:alphaModFix/>
          </a:blip>
          <a:stretch>
            <a:fillRect/>
          </a:stretch>
        </p:blipFill>
        <p:spPr>
          <a:xfrm>
            <a:off x="4832400" y="2438300"/>
            <a:ext cx="4220524" cy="2308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in VA: ?</a:t>
            </a:r>
            <a:endParaRPr/>
          </a:p>
        </p:txBody>
      </p:sp>
      <p:sp>
        <p:nvSpPr>
          <p:cNvPr id="152" name="Google Shape;152;p24"/>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3" name="Google Shape;153;p24"/>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4" name="Google Shape;154;p24"/>
          <p:cNvPicPr preferRelativeResize="0"/>
          <p:nvPr/>
        </p:nvPicPr>
        <p:blipFill>
          <a:blip r:embed="rId3">
            <a:alphaModFix/>
          </a:blip>
          <a:stretch>
            <a:fillRect/>
          </a:stretch>
        </p:blipFill>
        <p:spPr>
          <a:xfrm>
            <a:off x="482513" y="1058225"/>
            <a:ext cx="7958861" cy="3971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222000"/>
            <a:ext cx="8368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t>Visualization of political blogs</a:t>
            </a:r>
            <a:endParaRPr sz="2500"/>
          </a:p>
          <a:p>
            <a:pPr indent="0" lvl="0" marL="0" rtl="0" algn="l">
              <a:spcBef>
                <a:spcPts val="0"/>
              </a:spcBef>
              <a:spcAft>
                <a:spcPts val="0"/>
              </a:spcAft>
              <a:buNone/>
            </a:pPr>
            <a:r>
              <a:t/>
            </a:r>
            <a:endParaRPr sz="2500"/>
          </a:p>
        </p:txBody>
      </p:sp>
      <p:sp>
        <p:nvSpPr>
          <p:cNvPr id="160" name="Google Shape;160;p2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1" name="Google Shape;161;p2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5"/>
          <p:cNvPicPr preferRelativeResize="0"/>
          <p:nvPr/>
        </p:nvPicPr>
        <p:blipFill>
          <a:blip r:embed="rId3">
            <a:alphaModFix/>
          </a:blip>
          <a:stretch>
            <a:fillRect/>
          </a:stretch>
        </p:blipFill>
        <p:spPr>
          <a:xfrm>
            <a:off x="1168328" y="835200"/>
            <a:ext cx="6539397" cy="430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222000"/>
            <a:ext cx="8368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Bad visualization about baby boomers</a:t>
            </a:r>
            <a:endParaRPr sz="2500"/>
          </a:p>
          <a:p>
            <a:pPr indent="0" lvl="0" marL="0" rtl="0" algn="l">
              <a:spcBef>
                <a:spcPts val="0"/>
              </a:spcBef>
              <a:spcAft>
                <a:spcPts val="0"/>
              </a:spcAft>
              <a:buNone/>
            </a:pPr>
            <a:r>
              <a:t/>
            </a:r>
            <a:endParaRPr sz="2500"/>
          </a:p>
        </p:txBody>
      </p:sp>
      <p:sp>
        <p:nvSpPr>
          <p:cNvPr id="168" name="Google Shape;168;p26"/>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69" name="Google Shape;169;p26"/>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0" name="Google Shape;170;p26"/>
          <p:cNvPicPr preferRelativeResize="0"/>
          <p:nvPr/>
        </p:nvPicPr>
        <p:blipFill>
          <a:blip r:embed="rId3">
            <a:alphaModFix/>
          </a:blip>
          <a:stretch>
            <a:fillRect/>
          </a:stretch>
        </p:blipFill>
        <p:spPr>
          <a:xfrm>
            <a:off x="1633205" y="781675"/>
            <a:ext cx="5252021" cy="430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Snow’s Dot Map in 1854</a:t>
            </a:r>
            <a:endParaRPr/>
          </a:p>
        </p:txBody>
      </p:sp>
      <p:sp>
        <p:nvSpPr>
          <p:cNvPr id="176" name="Google Shape;176;p27"/>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7" name="Google Shape;177;p27"/>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 name="Google Shape;178;p27"/>
          <p:cNvPicPr preferRelativeResize="0"/>
          <p:nvPr/>
        </p:nvPicPr>
        <p:blipFill>
          <a:blip r:embed="rId3">
            <a:alphaModFix/>
          </a:blip>
          <a:stretch>
            <a:fillRect/>
          </a:stretch>
        </p:blipFill>
        <p:spPr>
          <a:xfrm>
            <a:off x="2481325" y="1058225"/>
            <a:ext cx="3920651" cy="401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222000"/>
            <a:ext cx="8368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Cartogram of World Population, 2000</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t/>
            </a:r>
            <a:endParaRPr sz="2500"/>
          </a:p>
        </p:txBody>
      </p:sp>
      <p:sp>
        <p:nvSpPr>
          <p:cNvPr id="184" name="Google Shape;184;p28"/>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5" name="Google Shape;185;p28"/>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6" name="Google Shape;186;p28"/>
          <p:cNvPicPr preferRelativeResize="0"/>
          <p:nvPr/>
        </p:nvPicPr>
        <p:blipFill>
          <a:blip r:embed="rId3">
            <a:alphaModFix/>
          </a:blip>
          <a:stretch>
            <a:fillRect/>
          </a:stretch>
        </p:blipFill>
        <p:spPr>
          <a:xfrm>
            <a:off x="642400" y="1053950"/>
            <a:ext cx="7859200" cy="3937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222000"/>
            <a:ext cx="3894900" cy="24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Chord diagram of programming languages used in CRAN</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Sankey diagram</a:t>
            </a:r>
            <a:endParaRPr sz="2500"/>
          </a:p>
          <a:p>
            <a:pPr indent="0" lvl="0" marL="0" rtl="0" algn="l">
              <a:spcBef>
                <a:spcPts val="0"/>
              </a:spcBef>
              <a:spcAft>
                <a:spcPts val="0"/>
              </a:spcAft>
              <a:buNone/>
            </a:pPr>
            <a:r>
              <a:t/>
            </a:r>
            <a:endParaRPr sz="2500"/>
          </a:p>
          <a:p>
            <a:pPr indent="0" lvl="0" marL="0" rtl="0" algn="ctr">
              <a:spcBef>
                <a:spcPts val="0"/>
              </a:spcBef>
              <a:spcAft>
                <a:spcPts val="0"/>
              </a:spcAft>
              <a:buNone/>
            </a:pPr>
            <a:r>
              <a:t/>
            </a:r>
            <a:endParaRPr sz="2500"/>
          </a:p>
        </p:txBody>
      </p:sp>
      <p:sp>
        <p:nvSpPr>
          <p:cNvPr id="192" name="Google Shape;192;p29"/>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93" name="Google Shape;193;p29"/>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4" name="Google Shape;194;p29"/>
          <p:cNvPicPr preferRelativeResize="0"/>
          <p:nvPr/>
        </p:nvPicPr>
        <p:blipFill>
          <a:blip r:embed="rId3">
            <a:alphaModFix/>
          </a:blip>
          <a:stretch>
            <a:fillRect/>
          </a:stretch>
        </p:blipFill>
        <p:spPr>
          <a:xfrm>
            <a:off x="4206445" y="0"/>
            <a:ext cx="4937560" cy="5143501"/>
          </a:xfrm>
          <a:prstGeom prst="rect">
            <a:avLst/>
          </a:prstGeom>
          <a:noFill/>
          <a:ln>
            <a:noFill/>
          </a:ln>
        </p:spPr>
      </p:pic>
      <p:pic>
        <p:nvPicPr>
          <p:cNvPr id="195" name="Google Shape;195;p29"/>
          <p:cNvPicPr preferRelativeResize="0"/>
          <p:nvPr/>
        </p:nvPicPr>
        <p:blipFill rotWithShape="1">
          <a:blip r:embed="rId4">
            <a:alphaModFix/>
          </a:blip>
          <a:srcRect b="0" l="0" r="0" t="10738"/>
          <a:stretch/>
        </p:blipFill>
        <p:spPr>
          <a:xfrm>
            <a:off x="152400" y="2343150"/>
            <a:ext cx="4832399" cy="2571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222000"/>
            <a:ext cx="8368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Coiled bar chart of CO2 emissions</a:t>
            </a:r>
            <a:endParaRPr sz="2500"/>
          </a:p>
          <a:p>
            <a:pPr indent="0" lvl="0" marL="0" rtl="0" algn="ctr">
              <a:spcBef>
                <a:spcPts val="0"/>
              </a:spcBef>
              <a:spcAft>
                <a:spcPts val="0"/>
              </a:spcAft>
              <a:buNone/>
            </a:pPr>
            <a:r>
              <a:t/>
            </a:r>
            <a:endParaRPr sz="2500"/>
          </a:p>
        </p:txBody>
      </p:sp>
      <p:sp>
        <p:nvSpPr>
          <p:cNvPr id="201" name="Google Shape;201;p30"/>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02" name="Google Shape;202;p30"/>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3" name="Google Shape;203;p30"/>
          <p:cNvPicPr preferRelativeResize="0"/>
          <p:nvPr/>
        </p:nvPicPr>
        <p:blipFill>
          <a:blip r:embed="rId3">
            <a:alphaModFix/>
          </a:blip>
          <a:stretch>
            <a:fillRect/>
          </a:stretch>
        </p:blipFill>
        <p:spPr>
          <a:xfrm>
            <a:off x="5391710" y="0"/>
            <a:ext cx="3752281"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rPr>
              <a:t>Fall 2022 Final Project Student Products</a:t>
            </a:r>
            <a:endParaRPr b="1">
              <a:solidFill>
                <a:schemeClr val="accent3"/>
              </a:solidFill>
            </a:endParaRPr>
          </a:p>
        </p:txBody>
      </p:sp>
      <p:sp>
        <p:nvSpPr>
          <p:cNvPr id="209" name="Google Shape;209;p31"/>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See the six papers from pdf posted under Final Project Samples</a:t>
            </a:r>
            <a:endParaRPr sz="2400"/>
          </a:p>
        </p:txBody>
      </p:sp>
      <p:sp>
        <p:nvSpPr>
          <p:cNvPr id="210" name="Google Shape;210;p31"/>
          <p:cNvSpPr txBox="1"/>
          <p:nvPr>
            <p:ph idx="2" type="body"/>
          </p:nvPr>
        </p:nvSpPr>
        <p:spPr>
          <a:xfrm>
            <a:off x="4832400" y="3356550"/>
            <a:ext cx="3999900" cy="121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Just one of them</a:t>
            </a:r>
            <a:endParaRPr/>
          </a:p>
        </p:txBody>
      </p:sp>
      <p:pic>
        <p:nvPicPr>
          <p:cNvPr id="211" name="Google Shape;211;p31"/>
          <p:cNvPicPr preferRelativeResize="0"/>
          <p:nvPr/>
        </p:nvPicPr>
        <p:blipFill>
          <a:blip r:embed="rId3">
            <a:alphaModFix/>
          </a:blip>
          <a:stretch>
            <a:fillRect/>
          </a:stretch>
        </p:blipFill>
        <p:spPr>
          <a:xfrm>
            <a:off x="4619288" y="1105175"/>
            <a:ext cx="4426127" cy="2204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Data, Information, Knowledge, Wisdom (DIKW) Pyramid</a:t>
            </a:r>
            <a:endParaRPr sz="2500"/>
          </a:p>
        </p:txBody>
      </p:sp>
      <p:sp>
        <p:nvSpPr>
          <p:cNvPr id="71" name="Google Shape;71;p14"/>
          <p:cNvSpPr txBox="1"/>
          <p:nvPr>
            <p:ph idx="1" type="body"/>
          </p:nvPr>
        </p:nvSpPr>
        <p:spPr>
          <a:xfrm>
            <a:off x="311700" y="1171675"/>
            <a:ext cx="3999900" cy="3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Data:</a:t>
            </a:r>
            <a:r>
              <a:rPr lang="en"/>
              <a:t> Data is a collection of facts in a raw or unorganized form such as numbers or characters. </a:t>
            </a:r>
            <a:endParaRPr/>
          </a:p>
          <a:p>
            <a:pPr indent="0" lvl="0" marL="0" rtl="0" algn="l">
              <a:spcBef>
                <a:spcPts val="1600"/>
              </a:spcBef>
              <a:spcAft>
                <a:spcPts val="0"/>
              </a:spcAft>
              <a:buClr>
                <a:schemeClr val="dk1"/>
              </a:buClr>
              <a:buSzPts val="1100"/>
              <a:buFont typeface="Arial"/>
              <a:buNone/>
            </a:pPr>
            <a:r>
              <a:rPr b="1" lang="en"/>
              <a:t>Information: </a:t>
            </a:r>
            <a:r>
              <a:rPr lang="en"/>
              <a:t> “cleaned” </a:t>
            </a:r>
            <a:r>
              <a:rPr lang="en"/>
              <a:t>data to </a:t>
            </a:r>
            <a:r>
              <a:rPr lang="en"/>
              <a:t>make easier to measure, visualize and analyze for a specific purpose; ‘who’, ‘what’, ‘when’, ‘where’.</a:t>
            </a:r>
            <a:endParaRPr/>
          </a:p>
          <a:p>
            <a:pPr indent="0" lvl="0" marL="0" rtl="0" algn="l">
              <a:spcBef>
                <a:spcPts val="1600"/>
              </a:spcBef>
              <a:spcAft>
                <a:spcPts val="0"/>
              </a:spcAft>
              <a:buClr>
                <a:schemeClr val="dk1"/>
              </a:buClr>
              <a:buSzPts val="1100"/>
              <a:buFont typeface="Arial"/>
              <a:buNone/>
            </a:pPr>
            <a:r>
              <a:rPr b="1" lang="en"/>
              <a:t>Knowledge:</a:t>
            </a:r>
            <a:r>
              <a:rPr lang="en"/>
              <a:t> “How” is the information, derived from the collected data, relevant to goals? How can we apply the information to achieve goal?</a:t>
            </a:r>
            <a:endParaRPr/>
          </a:p>
          <a:p>
            <a:pPr indent="0" lvl="0" marL="0" rtl="0" algn="l">
              <a:spcBef>
                <a:spcPts val="1600"/>
              </a:spcBef>
              <a:spcAft>
                <a:spcPts val="1600"/>
              </a:spcAft>
              <a:buNone/>
            </a:pPr>
            <a:r>
              <a:rPr b="1" lang="en"/>
              <a:t>Actionable insight or wisdom:</a:t>
            </a:r>
            <a:r>
              <a:rPr lang="en"/>
              <a:t> ‘why’ do something’ and ‘what is best’. In other words, wisdom is knowledge applied in action.</a:t>
            </a:r>
            <a:endParaRPr/>
          </a:p>
        </p:txBody>
      </p:sp>
      <p:sp>
        <p:nvSpPr>
          <p:cNvPr id="72" name="Google Shape;72;p14"/>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3" name="Google Shape;73;p14"/>
          <p:cNvPicPr preferRelativeResize="0"/>
          <p:nvPr/>
        </p:nvPicPr>
        <p:blipFill rotWithShape="1">
          <a:blip r:embed="rId3">
            <a:alphaModFix/>
          </a:blip>
          <a:srcRect b="7150" l="12493" r="32804" t="-7150"/>
          <a:stretch/>
        </p:blipFill>
        <p:spPr>
          <a:xfrm>
            <a:off x="4947700" y="1171675"/>
            <a:ext cx="3947532" cy="3557838"/>
          </a:xfrm>
          <a:prstGeom prst="rect">
            <a:avLst/>
          </a:prstGeom>
          <a:noFill/>
          <a:ln>
            <a:noFill/>
          </a:ln>
        </p:spPr>
      </p:pic>
      <p:sp>
        <p:nvSpPr>
          <p:cNvPr id="74" name="Google Shape;74;p14"/>
          <p:cNvSpPr txBox="1"/>
          <p:nvPr/>
        </p:nvSpPr>
        <p:spPr>
          <a:xfrm>
            <a:off x="7672225" y="4729525"/>
            <a:ext cx="1329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ld Standard TT"/>
                <a:ea typeface="Old Standard TT"/>
                <a:cs typeface="Old Standard TT"/>
                <a:sym typeface="Old Standard TT"/>
              </a:rPr>
              <a:t>Picture credit: ontotext</a:t>
            </a:r>
            <a:endParaRPr sz="800">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222000"/>
            <a:ext cx="83685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Interactive visualizations</a:t>
            </a:r>
            <a:endParaRPr sz="2500"/>
          </a:p>
          <a:p>
            <a:pPr indent="0" lvl="0" marL="0" rtl="0" algn="ctr">
              <a:spcBef>
                <a:spcPts val="0"/>
              </a:spcBef>
              <a:spcAft>
                <a:spcPts val="0"/>
              </a:spcAft>
              <a:buNone/>
            </a:pPr>
            <a:r>
              <a:t/>
            </a:r>
            <a:endParaRPr sz="2500"/>
          </a:p>
        </p:txBody>
      </p:sp>
      <p:sp>
        <p:nvSpPr>
          <p:cNvPr id="217" name="Google Shape;217;p32"/>
          <p:cNvSpPr txBox="1"/>
          <p:nvPr>
            <p:ph idx="1" type="body"/>
          </p:nvPr>
        </p:nvSpPr>
        <p:spPr>
          <a:xfrm>
            <a:off x="311700" y="975625"/>
            <a:ext cx="3999900" cy="359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Tableau</a:t>
            </a:r>
            <a:endParaRPr/>
          </a:p>
          <a:p>
            <a:pPr indent="0" lvl="0" marL="0" rtl="0" algn="l">
              <a:spcBef>
                <a:spcPts val="1600"/>
              </a:spcBef>
              <a:spcAft>
                <a:spcPts val="0"/>
              </a:spcAft>
              <a:buNone/>
            </a:pPr>
            <a:r>
              <a:rPr lang="en"/>
              <a:t>“T</a:t>
            </a:r>
            <a:r>
              <a:rPr lang="en"/>
              <a:t>he Tableau platform is known for taking any kind of data from almost any system, and turning it into actionable insights with speed and ease”</a:t>
            </a:r>
            <a:endParaRPr/>
          </a:p>
          <a:p>
            <a:pPr indent="0" lvl="0" marL="0" rtl="0" algn="l">
              <a:spcBef>
                <a:spcPts val="1600"/>
              </a:spcBef>
              <a:spcAft>
                <a:spcPts val="0"/>
              </a:spcAft>
              <a:buNone/>
            </a:pPr>
            <a:r>
              <a:rPr lang="en" u="sng">
                <a:solidFill>
                  <a:schemeClr val="hlink"/>
                </a:solidFill>
                <a:hlinkClick r:id="rId3"/>
              </a:rPr>
              <a:t>https://public.tableau.com/en-us/s/resources</a:t>
            </a:r>
            <a:endParaRPr/>
          </a:p>
          <a:p>
            <a:pPr indent="0" lvl="0" marL="0" rtl="0" algn="l">
              <a:spcBef>
                <a:spcPts val="1600"/>
              </a:spcBef>
              <a:spcAft>
                <a:spcPts val="0"/>
              </a:spcAft>
              <a:buNone/>
            </a:pPr>
            <a:r>
              <a:rPr lang="en" u="sng">
                <a:solidFill>
                  <a:schemeClr val="hlink"/>
                </a:solidFill>
                <a:hlinkClick r:id="rId4"/>
              </a:rPr>
              <a:t>https://public.tableau.com/app/discover</a:t>
            </a:r>
            <a:endParaRPr/>
          </a:p>
          <a:p>
            <a:pPr indent="0" lvl="0" marL="0" rtl="0" algn="l">
              <a:spcBef>
                <a:spcPts val="1600"/>
              </a:spcBef>
              <a:spcAft>
                <a:spcPts val="0"/>
              </a:spcAft>
              <a:buNone/>
            </a:pPr>
            <a:r>
              <a:rPr lang="en" u="sng">
                <a:solidFill>
                  <a:schemeClr val="hlink"/>
                </a:solidFill>
                <a:hlinkClick r:id="rId5"/>
              </a:rPr>
              <a:t>https://public.tableau.com/app/profile/addis.ashenafi/viz/Bikesharing-Dashboard/NYCBikesharingData</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18" name="Google Shape;218;p32"/>
          <p:cNvSpPr txBox="1"/>
          <p:nvPr>
            <p:ph idx="2" type="body"/>
          </p:nvPr>
        </p:nvSpPr>
        <p:spPr>
          <a:xfrm>
            <a:off x="4832400" y="975475"/>
            <a:ext cx="3999900" cy="3593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Python Plotly &amp; Dash </a:t>
            </a:r>
            <a:r>
              <a:rPr lang="en"/>
              <a:t>Plotly</a:t>
            </a:r>
            <a:endParaRPr/>
          </a:p>
          <a:p>
            <a:pPr indent="0" lvl="0" marL="0" rtl="0" algn="l">
              <a:spcBef>
                <a:spcPts val="1600"/>
              </a:spcBef>
              <a:spcAft>
                <a:spcPts val="0"/>
              </a:spcAft>
              <a:buNone/>
            </a:pPr>
            <a:r>
              <a:rPr lang="en" u="sng">
                <a:solidFill>
                  <a:schemeClr val="hlink"/>
                </a:solidFill>
                <a:hlinkClick r:id="rId6"/>
              </a:rPr>
              <a:t>https://plotly.com/python/</a:t>
            </a:r>
            <a:endParaRPr/>
          </a:p>
          <a:p>
            <a:pPr indent="0" lvl="0" marL="0" rtl="0" algn="l">
              <a:spcBef>
                <a:spcPts val="1600"/>
              </a:spcBef>
              <a:spcAft>
                <a:spcPts val="0"/>
              </a:spcAft>
              <a:buNone/>
            </a:pPr>
            <a:r>
              <a:rPr lang="en" u="sng">
                <a:solidFill>
                  <a:schemeClr val="hlink"/>
                </a:solidFill>
                <a:hlinkClick r:id="rId7"/>
              </a:rPr>
              <a:t>https://dash.gallery/Portal/</a:t>
            </a:r>
            <a:r>
              <a:rPr lang="en"/>
              <a:t> </a:t>
            </a:r>
            <a:endParaRPr/>
          </a:p>
          <a:p>
            <a:pPr indent="0" lvl="0" marL="0" rtl="0" algn="l">
              <a:spcBef>
                <a:spcPts val="1600"/>
              </a:spcBef>
              <a:spcAft>
                <a:spcPts val="0"/>
              </a:spcAft>
              <a:buNone/>
            </a:pPr>
            <a:r>
              <a:rPr lang="en" u="sng">
                <a:solidFill>
                  <a:schemeClr val="hlink"/>
                </a:solidFill>
                <a:hlinkClick r:id="rId8"/>
              </a:rPr>
              <a:t>https://dash.gallery/self-driving/</a:t>
            </a:r>
            <a:endParaRPr/>
          </a:p>
          <a:p>
            <a:pPr indent="-317500" lvl="0" marL="457200" rtl="0" algn="l">
              <a:spcBef>
                <a:spcPts val="1600"/>
              </a:spcBef>
              <a:spcAft>
                <a:spcPts val="0"/>
              </a:spcAft>
              <a:buSzPts val="1400"/>
              <a:buChar char="●"/>
            </a:pPr>
            <a:r>
              <a:rPr lang="en"/>
              <a:t>QGIS, </a:t>
            </a:r>
            <a:r>
              <a:rPr lang="en"/>
              <a:t>RShiny, Integration?</a:t>
            </a:r>
            <a:endParaRPr/>
          </a:p>
          <a:p>
            <a:pPr indent="-317500" lvl="0" marL="457200" rtl="0" algn="l">
              <a:spcBef>
                <a:spcPts val="0"/>
              </a:spcBef>
              <a:spcAft>
                <a:spcPts val="0"/>
              </a:spcAft>
              <a:buSzPts val="1400"/>
              <a:buChar char="●"/>
            </a:pPr>
            <a:r>
              <a:rPr lang="en"/>
              <a:t>Data Mining/DS supported tools</a:t>
            </a:r>
            <a:endParaRPr/>
          </a:p>
          <a:p>
            <a:pPr indent="-317500" lvl="0" marL="457200" rtl="0" algn="l">
              <a:spcBef>
                <a:spcPts val="0"/>
              </a:spcBef>
              <a:spcAft>
                <a:spcPts val="0"/>
              </a:spcAft>
              <a:buSzPts val="1400"/>
              <a:buChar char="●"/>
            </a:pPr>
            <a:r>
              <a:rPr lang="en"/>
              <a:t>SAS VA</a:t>
            </a:r>
            <a:r>
              <a:rPr lang="en"/>
              <a:t> </a:t>
            </a:r>
            <a:r>
              <a:rPr lang="en" u="sng">
                <a:solidFill>
                  <a:schemeClr val="hlink"/>
                </a:solidFill>
                <a:hlinkClick r:id="rId9"/>
              </a:rPr>
              <a:t>https://communities.sas.com/t5/SAS-Visual-Analytics-Gallery/tkb-p/vagallery</a:t>
            </a:r>
            <a:r>
              <a:rPr lang="en"/>
              <a:t> https://www.sas.com/en_us/software/visual-analytics/demo.html</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Robin De Croon’s slide: Two books</a:t>
            </a:r>
            <a:endParaRPr/>
          </a:p>
        </p:txBody>
      </p:sp>
      <p:sp>
        <p:nvSpPr>
          <p:cNvPr id="224" name="Google Shape;224;p33"/>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25" name="Google Shape;225;p33"/>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6" name="Google Shape;226;p33"/>
          <p:cNvPicPr preferRelativeResize="0"/>
          <p:nvPr/>
        </p:nvPicPr>
        <p:blipFill>
          <a:blip r:embed="rId3">
            <a:alphaModFix/>
          </a:blip>
          <a:stretch>
            <a:fillRect/>
          </a:stretch>
        </p:blipFill>
        <p:spPr>
          <a:xfrm>
            <a:off x="1549800" y="1171678"/>
            <a:ext cx="5127552" cy="33424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512700" y="1893300"/>
            <a:ext cx="8505900" cy="1522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n" sz="4700">
                <a:solidFill>
                  <a:schemeClr val="lt1"/>
                </a:solidFill>
              </a:rPr>
              <a:t>ASA's stance on VA - </a:t>
            </a:r>
            <a:r>
              <a:rPr lang="en" sz="4700">
                <a:solidFill>
                  <a:schemeClr val="accent3"/>
                </a:solidFill>
              </a:rPr>
              <a:t>BONUS</a:t>
            </a:r>
            <a:endParaRPr sz="8600">
              <a:solidFill>
                <a:schemeClr val="accent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38" name="Google Shape;238;p3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
            </a:r>
            <a:r>
              <a:rPr lang="en"/>
              <a:t>isualization Terms</a:t>
            </a:r>
            <a:endParaRPr/>
          </a:p>
        </p:txBody>
      </p:sp>
      <p:sp>
        <p:nvSpPr>
          <p:cNvPr id="80" name="Google Shape;80;p1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None/>
            </a:pPr>
            <a:r>
              <a:rPr b="1" lang="en" sz="1100">
                <a:latin typeface="PT Serif"/>
                <a:ea typeface="PT Serif"/>
                <a:cs typeface="PT Serif"/>
                <a:sym typeface="PT Serif"/>
              </a:rPr>
              <a:t>Data visualization: </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The practice of translating information into a visual context, such as a map or graph, to make data easier for the human brain to understand and pull insights from. </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The main goal of data visualization is to make it easier to identify patterns, trends and outliers in large data sets. </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Its tools such as charts help to see and get examples, patterns, and anomalies for the company’s data.</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“A picture is worth a thousand words”.</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Visually appealing charts that use good data but fail to highlight an issue or deliver a message are worthless.</a:t>
            </a:r>
            <a:endParaRPr sz="1100">
              <a:latin typeface="PT Serif"/>
              <a:ea typeface="PT Serif"/>
              <a:cs typeface="PT Serif"/>
              <a:sym typeface="PT Serif"/>
            </a:endParaRPr>
          </a:p>
        </p:txBody>
      </p:sp>
      <p:sp>
        <p:nvSpPr>
          <p:cNvPr id="81" name="Google Shape;81;p15"/>
          <p:cNvSpPr txBox="1"/>
          <p:nvPr>
            <p:ph idx="2" type="body"/>
          </p:nvPr>
        </p:nvSpPr>
        <p:spPr>
          <a:xfrm>
            <a:off x="4832400" y="1171675"/>
            <a:ext cx="3999900" cy="3971700"/>
          </a:xfrm>
          <a:prstGeom prst="rect">
            <a:avLst/>
          </a:prstGeom>
        </p:spPr>
        <p:txBody>
          <a:bodyPr anchorCtr="0" anchor="t" bIns="91425" lIns="91425" spcFirstLastPara="1" rIns="91425" wrap="square" tIns="91425">
            <a:noAutofit/>
          </a:bodyPr>
          <a:lstStyle/>
          <a:p>
            <a:pPr indent="0" lvl="0" marL="0" marR="0" rtl="0" algn="l">
              <a:lnSpc>
                <a:spcPct val="130000"/>
              </a:lnSpc>
              <a:spcBef>
                <a:spcPts val="1000"/>
              </a:spcBef>
              <a:spcAft>
                <a:spcPts val="0"/>
              </a:spcAft>
              <a:buNone/>
            </a:pPr>
            <a:r>
              <a:rPr b="1" lang="en" sz="1100">
                <a:latin typeface="PT Serif"/>
                <a:ea typeface="PT Serif"/>
                <a:cs typeface="PT Serif"/>
                <a:sym typeface="PT Serif"/>
              </a:rPr>
              <a:t>Information visualization:</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The way of interpreting gathered data into visual terms. </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Its tools such as GIS and gapminder give an open method to see and comprehend knowledge.</a:t>
            </a:r>
            <a:endParaRPr sz="1100">
              <a:latin typeface="PT Serif"/>
              <a:ea typeface="PT Serif"/>
              <a:cs typeface="PT Serif"/>
              <a:sym typeface="PT Serif"/>
            </a:endParaRPr>
          </a:p>
          <a:p>
            <a:pPr indent="0" lvl="0" marL="0" marR="0" rtl="0" algn="l">
              <a:lnSpc>
                <a:spcPct val="130000"/>
              </a:lnSpc>
              <a:spcBef>
                <a:spcPts val="1000"/>
              </a:spcBef>
              <a:spcAft>
                <a:spcPts val="0"/>
              </a:spcAft>
              <a:buNone/>
            </a:pPr>
            <a:r>
              <a:t/>
            </a:r>
            <a:endParaRPr sz="1100">
              <a:latin typeface="PT Serif"/>
              <a:ea typeface="PT Serif"/>
              <a:cs typeface="PT Serif"/>
              <a:sym typeface="PT Serif"/>
            </a:endParaRPr>
          </a:p>
          <a:p>
            <a:pPr indent="0" lvl="0" marL="0" marR="0" rtl="0" algn="l">
              <a:lnSpc>
                <a:spcPct val="130000"/>
              </a:lnSpc>
              <a:spcBef>
                <a:spcPts val="1000"/>
              </a:spcBef>
              <a:spcAft>
                <a:spcPts val="0"/>
              </a:spcAft>
              <a:buNone/>
            </a:pPr>
            <a:r>
              <a:rPr b="1" lang="en" sz="1100">
                <a:latin typeface="PT Serif"/>
                <a:ea typeface="PT Serif"/>
                <a:cs typeface="PT Serif"/>
                <a:sym typeface="PT Serif"/>
              </a:rPr>
              <a:t>Infographics:</a:t>
            </a:r>
            <a:endParaRPr b="1" sz="1100">
              <a:latin typeface="PT Serif"/>
              <a:ea typeface="PT Serif"/>
              <a:cs typeface="PT Serif"/>
              <a:sym typeface="PT Serif"/>
            </a:endParaRPr>
          </a:p>
          <a:p>
            <a:pPr indent="-298450" lvl="0" marL="457200" marR="0" rtl="0" algn="l">
              <a:lnSpc>
                <a:spcPct val="130000"/>
              </a:lnSpc>
              <a:spcBef>
                <a:spcPts val="1000"/>
              </a:spcBef>
              <a:spcAft>
                <a:spcPts val="0"/>
              </a:spcAft>
              <a:buSzPts val="1100"/>
              <a:buFont typeface="PT Serif"/>
              <a:buChar char="●"/>
            </a:pPr>
            <a:r>
              <a:rPr lang="en" sz="1100">
                <a:latin typeface="PT Serif"/>
                <a:ea typeface="PT Serif"/>
                <a:cs typeface="PT Serif"/>
                <a:sym typeface="PT Serif"/>
              </a:rPr>
              <a:t> Visual representations of data and information using graphics, pictures, text, maps, etc. This content is designed to be efficient, engaging and user-friendly.</a:t>
            </a:r>
            <a:endParaRPr sz="1100">
              <a:latin typeface="PT Serif"/>
              <a:ea typeface="PT Serif"/>
              <a:cs typeface="PT Serif"/>
              <a:sym typeface="PT Serif"/>
            </a:endParaRPr>
          </a:p>
          <a:p>
            <a:pPr indent="-298450" lvl="0" marL="457200" marR="0" rtl="0" algn="l">
              <a:lnSpc>
                <a:spcPct val="130000"/>
              </a:lnSpc>
              <a:spcBef>
                <a:spcPts val="0"/>
              </a:spcBef>
              <a:spcAft>
                <a:spcPts val="0"/>
              </a:spcAft>
              <a:buSzPts val="1100"/>
              <a:buFont typeface="PT Serif"/>
              <a:buChar char="●"/>
            </a:pPr>
            <a:r>
              <a:rPr lang="en" sz="1100">
                <a:latin typeface="PT Serif"/>
                <a:ea typeface="PT Serif"/>
                <a:cs typeface="PT Serif"/>
                <a:sym typeface="PT Serif"/>
              </a:rPr>
              <a:t>If a well-designed graphic with a compelling narrative features inaccurate information, the result is unreliable and misleading.</a:t>
            </a:r>
            <a:endParaRPr/>
          </a:p>
        </p:txBody>
      </p:sp>
      <p:pic>
        <p:nvPicPr>
          <p:cNvPr id="82" name="Google Shape;82;p15"/>
          <p:cNvPicPr preferRelativeResize="0"/>
          <p:nvPr/>
        </p:nvPicPr>
        <p:blipFill>
          <a:blip r:embed="rId3">
            <a:alphaModFix/>
          </a:blip>
          <a:stretch>
            <a:fillRect/>
          </a:stretch>
        </p:blipFill>
        <p:spPr>
          <a:xfrm>
            <a:off x="6869325" y="0"/>
            <a:ext cx="2274676" cy="1492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 Terms</a:t>
            </a:r>
            <a:endParaRPr/>
          </a:p>
        </p:txBody>
      </p:sp>
      <p:sp>
        <p:nvSpPr>
          <p:cNvPr id="88" name="Google Shape;88;p16"/>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Analytics: </a:t>
            </a:r>
            <a:endParaRPr b="1"/>
          </a:p>
          <a:p>
            <a:pPr indent="-317500" lvl="0" marL="457200" rtl="0" algn="l">
              <a:spcBef>
                <a:spcPts val="1600"/>
              </a:spcBef>
              <a:spcAft>
                <a:spcPts val="0"/>
              </a:spcAft>
              <a:buSzPts val="1400"/>
              <a:buChar char="●"/>
            </a:pPr>
            <a:r>
              <a:rPr lang="en"/>
              <a:t>information resulting from the systematic analysis of data or statistics</a:t>
            </a:r>
            <a:endParaRPr/>
          </a:p>
          <a:p>
            <a:pPr indent="-317500" lvl="0" marL="457200" rtl="0" algn="l">
              <a:spcBef>
                <a:spcPts val="0"/>
              </a:spcBef>
              <a:spcAft>
                <a:spcPts val="0"/>
              </a:spcAft>
              <a:buSzPts val="1400"/>
              <a:buChar char="●"/>
            </a:pPr>
            <a:r>
              <a:rPr lang="en"/>
              <a:t>the patterns and other meaningful information gathered from the analysis of data</a:t>
            </a:r>
            <a:endParaRPr/>
          </a:p>
          <a:p>
            <a:pPr indent="0" lvl="0" marL="0" rtl="0" algn="l">
              <a:spcBef>
                <a:spcPts val="1600"/>
              </a:spcBef>
              <a:spcAft>
                <a:spcPts val="0"/>
              </a:spcAft>
              <a:buNone/>
            </a:pPr>
            <a:r>
              <a:rPr b="1" lang="en"/>
              <a:t>Visual: </a:t>
            </a:r>
            <a:endParaRPr b="1"/>
          </a:p>
          <a:p>
            <a:pPr indent="-317500" lvl="0" marL="457200" rtl="0" algn="l">
              <a:spcBef>
                <a:spcPts val="1600"/>
              </a:spcBef>
              <a:spcAft>
                <a:spcPts val="0"/>
              </a:spcAft>
              <a:buSzPts val="1400"/>
              <a:buChar char="●"/>
            </a:pPr>
            <a:r>
              <a:rPr lang="en"/>
              <a:t>relating to seeing or sight</a:t>
            </a:r>
            <a:endParaRPr/>
          </a:p>
          <a:p>
            <a:pPr indent="0" lvl="0" marL="0" rtl="0" algn="l">
              <a:spcBef>
                <a:spcPts val="1600"/>
              </a:spcBef>
              <a:spcAft>
                <a:spcPts val="0"/>
              </a:spcAft>
              <a:buNone/>
            </a:pPr>
            <a:r>
              <a:rPr b="1" lang="en"/>
              <a:t>Visual Analytics:</a:t>
            </a:r>
            <a:r>
              <a:rPr lang="en"/>
              <a:t> </a:t>
            </a:r>
            <a:endParaRPr/>
          </a:p>
          <a:p>
            <a:pPr indent="-317500" lvl="0" marL="457200" rtl="0" algn="l">
              <a:spcBef>
                <a:spcPts val="1600"/>
              </a:spcBef>
              <a:spcAft>
                <a:spcPts val="0"/>
              </a:spcAft>
              <a:buSzPts val="1400"/>
              <a:buChar char="●"/>
            </a:pPr>
            <a:r>
              <a:rPr lang="en"/>
              <a:t>?</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89" name="Google Shape;89;p16"/>
          <p:cNvSpPr txBox="1"/>
          <p:nvPr>
            <p:ph idx="2" type="body"/>
          </p:nvPr>
        </p:nvSpPr>
        <p:spPr>
          <a:xfrm>
            <a:off x="4832400" y="321775"/>
            <a:ext cx="3999900" cy="440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Visual Analytics (VA) is the science of analytical reasoning facilitated by interactive visual interfaces. (Thomas&amp;Cook, 2005)</a:t>
            </a:r>
            <a:endParaRPr/>
          </a:p>
          <a:p>
            <a:pPr indent="-317500" lvl="0" marL="457200" rtl="0" algn="l">
              <a:spcBef>
                <a:spcPts val="0"/>
              </a:spcBef>
              <a:spcAft>
                <a:spcPts val="0"/>
              </a:spcAft>
              <a:buSzPts val="1400"/>
              <a:buChar char="●"/>
            </a:pPr>
            <a:r>
              <a:rPr lang="en"/>
              <a:t>VA combines automated Visual analytics combines automated analysis with interactive visualizations analysis techniques with interactive visualizations for an effective understanding, reasoning and decision making on the basis of very large and complex datasets. (Keim et al., 2010)</a:t>
            </a:r>
            <a:endParaRPr/>
          </a:p>
          <a:p>
            <a:pPr indent="-317500" lvl="0" marL="457200" rtl="0" algn="l">
              <a:spcBef>
                <a:spcPts val="0"/>
              </a:spcBef>
              <a:spcAft>
                <a:spcPts val="0"/>
              </a:spcAft>
              <a:buSzPts val="1400"/>
              <a:buChar char="●"/>
            </a:pPr>
            <a:r>
              <a:rPr lang="en"/>
              <a:t>VA: Humans + Machines</a:t>
            </a:r>
            <a:endParaRPr/>
          </a:p>
          <a:p>
            <a:pPr indent="-317500" lvl="0" marL="457200" rtl="0" algn="l">
              <a:spcBef>
                <a:spcPts val="0"/>
              </a:spcBef>
              <a:spcAft>
                <a:spcPts val="0"/>
              </a:spcAft>
              <a:buSzPts val="1400"/>
              <a:buChar char="●"/>
            </a:pPr>
            <a:r>
              <a:rPr lang="en"/>
              <a:t>VA: </a:t>
            </a:r>
            <a:r>
              <a:rPr lang="en"/>
              <a:t>More of an umbrella notion</a:t>
            </a:r>
            <a:endParaRPr/>
          </a:p>
          <a:p>
            <a:pPr indent="-317500" lvl="0" marL="457200" rtl="0" algn="l">
              <a:spcBef>
                <a:spcPts val="0"/>
              </a:spcBef>
              <a:spcAft>
                <a:spcPts val="0"/>
              </a:spcAft>
              <a:buSzPts val="1400"/>
              <a:buChar char="●"/>
            </a:pPr>
            <a:r>
              <a:rPr lang="en"/>
              <a:t>Combines multiple areas or disciplines</a:t>
            </a:r>
            <a:endParaRPr/>
          </a:p>
          <a:p>
            <a:pPr indent="-317500" lvl="0" marL="457200" rtl="0" algn="l">
              <a:spcBef>
                <a:spcPts val="0"/>
              </a:spcBef>
              <a:spcAft>
                <a:spcPts val="0"/>
              </a:spcAft>
              <a:buSzPts val="1400"/>
              <a:buChar char="●"/>
            </a:pPr>
            <a:r>
              <a:rPr lang="en"/>
              <a:t>Ultimately about using data and currency in tools to improve our knowledge and help make decisions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100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100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100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100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animEffect filter="fade" transition="in">
                                      <p:cBhvr>
                                        <p:cTn dur="1000"/>
                                        <p:tgtEl>
                                          <p:spTgt spid="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5" st="5"/>
                                            </p:txEl>
                                          </p:spTgt>
                                        </p:tgtEl>
                                        <p:attrNameLst>
                                          <p:attrName>style.visibility</p:attrName>
                                        </p:attrNameLst>
                                      </p:cBhvr>
                                      <p:to>
                                        <p:strVal val="visible"/>
                                      </p:to>
                                    </p:set>
                                    <p:animEffect filter="fade" transition="in">
                                      <p:cBhvr>
                                        <p:cTn dur="1000"/>
                                        <p:tgtEl>
                                          <p:spTgt spid="8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105000"/>
            <a:ext cx="8520600" cy="9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ultidisciplinary</a:t>
            </a:r>
            <a:r>
              <a:rPr lang="en"/>
              <a:t> field with four focus areas (Thomas&amp;Cook, 2005)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7"/>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Analytical reasoning</a:t>
            </a:r>
            <a:r>
              <a:rPr lang="en"/>
              <a:t> techniques that enable users to obtain deep insights that directly support assessment, planning, and decision making</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b="1" lang="en"/>
              <a:t>Visual representations and interaction techniques</a:t>
            </a:r>
            <a:r>
              <a:rPr lang="en"/>
              <a:t> that take advantage of the human eye’s broad bandwidth pathway into the mind to allow users to see, explore, and understand large amounts of information at once</a:t>
            </a:r>
            <a:endParaRPr/>
          </a:p>
        </p:txBody>
      </p:sp>
      <p:sp>
        <p:nvSpPr>
          <p:cNvPr id="96" name="Google Shape;96;p17"/>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a:t>Data representations and transformations </a:t>
            </a:r>
            <a:r>
              <a:rPr lang="en"/>
              <a:t>that convert all types of conflicting and dynamic data in ways that support visualization and analysis </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b="1" lang="en"/>
              <a:t>Techniques</a:t>
            </a:r>
            <a:r>
              <a:rPr lang="en"/>
              <a:t> to support production, presentation, and dissemination of the results of an analysis </a:t>
            </a:r>
            <a:r>
              <a:rPr b="1" lang="en"/>
              <a:t>to communicate </a:t>
            </a:r>
            <a:r>
              <a:rPr lang="en"/>
              <a:t>info in the appropriate context to varied audiences</a:t>
            </a:r>
            <a:endParaRPr/>
          </a:p>
        </p:txBody>
      </p:sp>
      <p:sp>
        <p:nvSpPr>
          <p:cNvPr id="97" name="Google Shape;97;p17"/>
          <p:cNvSpPr txBox="1"/>
          <p:nvPr/>
        </p:nvSpPr>
        <p:spPr>
          <a:xfrm>
            <a:off x="2355325" y="4425425"/>
            <a:ext cx="513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t>
            </a:r>
            <a:r>
              <a:rPr lang="en"/>
              <a:t>isual Analytics Process by Keim</a:t>
            </a:r>
            <a:endParaRPr/>
          </a:p>
        </p:txBody>
      </p:sp>
      <p:sp>
        <p:nvSpPr>
          <p:cNvPr id="103" name="Google Shape;103;p18"/>
          <p:cNvSpPr txBox="1"/>
          <p:nvPr>
            <p:ph idx="1" type="body"/>
          </p:nvPr>
        </p:nvSpPr>
        <p:spPr>
          <a:xfrm>
            <a:off x="311700" y="1171675"/>
            <a:ext cx="3106200" cy="339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visual analytics process is characterised through interaction between data, visualisations, models about the data, and the users in order to discover knowledge (Keim et al. 2010)</a:t>
            </a:r>
            <a:endParaRPr/>
          </a:p>
          <a:p>
            <a:pPr indent="-317500" lvl="0" marL="457200" rtl="0" algn="l">
              <a:spcBef>
                <a:spcPts val="0"/>
              </a:spcBef>
              <a:spcAft>
                <a:spcPts val="0"/>
              </a:spcAft>
              <a:buSzPts val="1400"/>
              <a:buChar char="●"/>
            </a:pPr>
            <a:r>
              <a:rPr lang="en"/>
              <a:t>More: cognitive/make-sensing process etc.</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4" name="Google Shape;104;p18"/>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5" name="Google Shape;105;p18"/>
          <p:cNvPicPr preferRelativeResize="0"/>
          <p:nvPr/>
        </p:nvPicPr>
        <p:blipFill>
          <a:blip r:embed="rId3">
            <a:alphaModFix/>
          </a:blip>
          <a:stretch>
            <a:fillRect/>
          </a:stretch>
        </p:blipFill>
        <p:spPr>
          <a:xfrm>
            <a:off x="3437120" y="1171675"/>
            <a:ext cx="5460931" cy="3397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Focus areas (Keim et al. 2010)</a:t>
            </a:r>
            <a:endParaRPr/>
          </a:p>
        </p:txBody>
      </p:sp>
      <p:sp>
        <p:nvSpPr>
          <p:cNvPr id="111" name="Google Shape;111;p19"/>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a:t>
            </a:r>
            <a:r>
              <a:rPr lang="en"/>
              <a:t> is the creation of tools and techniques to enable people to:</a:t>
            </a:r>
            <a:endParaRPr/>
          </a:p>
          <a:p>
            <a:pPr indent="-317500" lvl="0" marL="457200" rtl="0" algn="l">
              <a:spcBef>
                <a:spcPts val="1600"/>
              </a:spcBef>
              <a:spcAft>
                <a:spcPts val="0"/>
              </a:spcAft>
              <a:buSzPts val="1400"/>
              <a:buChar char="●"/>
            </a:pPr>
            <a:r>
              <a:rPr b="1" lang="en"/>
              <a:t>Synthesise</a:t>
            </a:r>
            <a:r>
              <a:rPr lang="en"/>
              <a:t> information and derive insight from massive, dynamic, ambiguous, and often conflicting data.</a:t>
            </a:r>
            <a:endParaRPr/>
          </a:p>
          <a:p>
            <a:pPr indent="-317500" lvl="0" marL="457200" rtl="0" algn="l">
              <a:spcBef>
                <a:spcPts val="0"/>
              </a:spcBef>
              <a:spcAft>
                <a:spcPts val="0"/>
              </a:spcAft>
              <a:buSzPts val="1400"/>
              <a:buChar char="●"/>
            </a:pPr>
            <a:r>
              <a:rPr b="1" lang="en"/>
              <a:t>Detect</a:t>
            </a:r>
            <a:r>
              <a:rPr lang="en"/>
              <a:t> the expected and discover the unexpected.</a:t>
            </a:r>
            <a:endParaRPr/>
          </a:p>
          <a:p>
            <a:pPr indent="-317500" lvl="0" marL="457200" rtl="0" algn="l">
              <a:spcBef>
                <a:spcPts val="0"/>
              </a:spcBef>
              <a:spcAft>
                <a:spcPts val="0"/>
              </a:spcAft>
              <a:buSzPts val="1400"/>
              <a:buChar char="●"/>
            </a:pPr>
            <a:r>
              <a:rPr lang="en"/>
              <a:t>Provide timely, defensible, and understandable </a:t>
            </a:r>
            <a:r>
              <a:rPr b="1" lang="en"/>
              <a:t>assessments</a:t>
            </a:r>
            <a:r>
              <a:rPr lang="en"/>
              <a:t>.</a:t>
            </a:r>
            <a:endParaRPr/>
          </a:p>
          <a:p>
            <a:pPr indent="-317500" lvl="0" marL="457200" rtl="0" algn="l">
              <a:spcBef>
                <a:spcPts val="0"/>
              </a:spcBef>
              <a:spcAft>
                <a:spcPts val="0"/>
              </a:spcAft>
              <a:buSzPts val="1400"/>
              <a:buChar char="●"/>
            </a:pPr>
            <a:r>
              <a:rPr b="1" lang="en"/>
              <a:t>Communicate</a:t>
            </a:r>
            <a:r>
              <a:rPr lang="en"/>
              <a:t> these assessment effectively for action.</a:t>
            </a:r>
            <a:endParaRPr/>
          </a:p>
        </p:txBody>
      </p:sp>
      <p:sp>
        <p:nvSpPr>
          <p:cNvPr id="112" name="Google Shape;112;p19"/>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3" name="Google Shape;113;p19"/>
          <p:cNvPicPr preferRelativeResize="0"/>
          <p:nvPr/>
        </p:nvPicPr>
        <p:blipFill>
          <a:blip r:embed="rId3">
            <a:alphaModFix/>
          </a:blip>
          <a:stretch>
            <a:fillRect/>
          </a:stretch>
        </p:blipFill>
        <p:spPr>
          <a:xfrm>
            <a:off x="4581350" y="1170621"/>
            <a:ext cx="4502002" cy="28022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20" name="Google Shape;120;p20"/>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1" name="Google Shape;121;p20"/>
          <p:cNvPicPr preferRelativeResize="0"/>
          <p:nvPr/>
        </p:nvPicPr>
        <p:blipFill>
          <a:blip r:embed="rId3">
            <a:alphaModFix/>
          </a:blip>
          <a:stretch>
            <a:fillRect/>
          </a:stretch>
        </p:blipFill>
        <p:spPr>
          <a:xfrm>
            <a:off x="738833" y="0"/>
            <a:ext cx="7790142"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Keim’s Components</a:t>
            </a:r>
            <a:endParaRPr/>
          </a:p>
        </p:txBody>
      </p:sp>
      <p:sp>
        <p:nvSpPr>
          <p:cNvPr id="127" name="Google Shape;127;p21"/>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28" name="Google Shape;128;p21"/>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9" name="Google Shape;129;p21"/>
          <p:cNvPicPr preferRelativeResize="0"/>
          <p:nvPr/>
        </p:nvPicPr>
        <p:blipFill>
          <a:blip r:embed="rId3">
            <a:alphaModFix/>
          </a:blip>
          <a:stretch>
            <a:fillRect/>
          </a:stretch>
        </p:blipFill>
        <p:spPr>
          <a:xfrm>
            <a:off x="311700" y="1171675"/>
            <a:ext cx="8520601" cy="37193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